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8" r:id="rId2"/>
    <p:sldId id="409" r:id="rId3"/>
    <p:sldId id="395" r:id="rId4"/>
    <p:sldId id="415" r:id="rId5"/>
    <p:sldId id="406" r:id="rId6"/>
    <p:sldId id="320" r:id="rId7"/>
    <p:sldId id="405" r:id="rId8"/>
    <p:sldId id="360" r:id="rId9"/>
    <p:sldId id="362" r:id="rId10"/>
    <p:sldId id="390" r:id="rId11"/>
    <p:sldId id="371" r:id="rId12"/>
    <p:sldId id="319" r:id="rId13"/>
    <p:sldId id="410" r:id="rId14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366CC"/>
    <a:srgbClr val="336699"/>
    <a:srgbClr val="0099CC"/>
    <a:srgbClr val="99CCFF"/>
    <a:srgbClr val="3366FF"/>
    <a:srgbClr val="33CCCC"/>
    <a:srgbClr val="66CCFF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92674" autoAdjust="0"/>
  </p:normalViewPr>
  <p:slideViewPr>
    <p:cSldViewPr>
      <p:cViewPr varScale="1">
        <p:scale>
          <a:sx n="107" d="100"/>
          <a:sy n="107" d="100"/>
        </p:scale>
        <p:origin x="522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'GRAFICA PRESUPUESTO FUNCIONAMIE'!$A$7</c:f>
              <c:strCache>
                <c:ptCount val="1"/>
                <c:pt idx="0">
                  <c:v>META COMPROMISOS FUNCIONAMIENTO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3206485829059928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D29-43B7-A1C5-6EED5FA4B71D}"/>
                </c:ext>
              </c:extLst>
            </c:dLbl>
            <c:dLbl>
              <c:idx val="1"/>
              <c:layout>
                <c:manualLayout>
                  <c:x val="3.4809728743589894E-3"/>
                  <c:y val="-4.15368639667705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D29-43B7-A1C5-6EED5FA4B71D}"/>
                </c:ext>
              </c:extLst>
            </c:dLbl>
            <c:dLbl>
              <c:idx val="2"/>
              <c:layout>
                <c:manualLayout>
                  <c:x val="-3.4809728743590319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D29-43B7-A1C5-6EED5FA4B71D}"/>
                </c:ext>
              </c:extLst>
            </c:dLbl>
            <c:dLbl>
              <c:idx val="3"/>
              <c:layout>
                <c:manualLayout>
                  <c:x val="1.1603242914529539E-3"/>
                  <c:y val="-8.30737279335417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D29-43B7-A1C5-6EED5FA4B71D}"/>
                </c:ext>
              </c:extLst>
            </c:dLbl>
            <c:dLbl>
              <c:idx val="4"/>
              <c:layout>
                <c:manualLayout>
                  <c:x val="-3.4809728743590319E-3"/>
                  <c:y val="-1.24610591900310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D29-43B7-A1C5-6EED5FA4B71D}"/>
                </c:ext>
              </c:extLst>
            </c:dLbl>
            <c:dLbl>
              <c:idx val="5"/>
              <c:layout>
                <c:manualLayout>
                  <c:x val="-3.4809728743589894E-3"/>
                  <c:y val="-3.807501879034016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D29-43B7-A1C5-6EED5FA4B71D}"/>
                </c:ext>
              </c:extLst>
            </c:dLbl>
            <c:dLbl>
              <c:idx val="6"/>
              <c:layout>
                <c:manualLayout>
                  <c:x val="-2.3206485829060778E-3"/>
                  <c:y val="-1.2461059190031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D29-43B7-A1C5-6EED5FA4B71D}"/>
                </c:ext>
              </c:extLst>
            </c:dLbl>
            <c:dLbl>
              <c:idx val="7"/>
              <c:layout>
                <c:manualLayout>
                  <c:x val="-2.3206485829060778E-3"/>
                  <c:y val="-2.07684319833852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D29-43B7-A1C5-6EED5FA4B71D}"/>
                </c:ext>
              </c:extLst>
            </c:dLbl>
            <c:dLbl>
              <c:idx val="8"/>
              <c:layout>
                <c:manualLayout>
                  <c:x val="-1.1603242914530816E-3"/>
                  <c:y val="-1.66147455867082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D29-43B7-A1C5-6EED5FA4B71D}"/>
                </c:ext>
              </c:extLst>
            </c:dLbl>
            <c:dLbl>
              <c:idx val="11"/>
              <c:layout>
                <c:manualLayout>
                  <c:x val="1.1734533151287283E-2"/>
                  <c:y val="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D29-43B7-A1C5-6EED5FA4B7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s-ES" sz="12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'GRAFICA PRESUPUESTO FUNCIONAMIE'!$B$6:$M$6</c:f>
              <c:strCache>
                <c:ptCount val="12"/>
                <c:pt idx="0">
                  <c:v>ene</c:v>
                </c:pt>
                <c:pt idx="1">
                  <c:v>feb.</c:v>
                </c:pt>
                <c:pt idx="2">
                  <c:v>mar.</c:v>
                </c:pt>
                <c:pt idx="3">
                  <c:v>abr.</c:v>
                </c:pt>
                <c:pt idx="4">
                  <c:v>may.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'GRAFICA PRESUPUESTO FUNCIONAMIE'!$B$7:$M$7</c:f>
              <c:numCache>
                <c:formatCode>0%</c:formatCode>
                <c:ptCount val="12"/>
                <c:pt idx="0">
                  <c:v>0.53811335066206301</c:v>
                </c:pt>
                <c:pt idx="1">
                  <c:v>0.57497275722161789</c:v>
                </c:pt>
                <c:pt idx="2">
                  <c:v>0.61754592366996175</c:v>
                </c:pt>
                <c:pt idx="3">
                  <c:v>0.65504493700170474</c:v>
                </c:pt>
                <c:pt idx="4">
                  <c:v>0.68923228916083845</c:v>
                </c:pt>
                <c:pt idx="5">
                  <c:v>0.73935526652175787</c:v>
                </c:pt>
                <c:pt idx="6">
                  <c:v>0.77369928060409265</c:v>
                </c:pt>
                <c:pt idx="7">
                  <c:v>0.8193090417925365</c:v>
                </c:pt>
                <c:pt idx="8">
                  <c:v>0.86401639430126076</c:v>
                </c:pt>
                <c:pt idx="9">
                  <c:v>0.90022455066288565</c:v>
                </c:pt>
                <c:pt idx="10">
                  <c:v>0.94627286327097593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D29-43B7-A1C5-6EED5FA4B71D}"/>
            </c:ext>
          </c:extLst>
        </c:ser>
        <c:ser>
          <c:idx val="1"/>
          <c:order val="1"/>
          <c:tx>
            <c:strRef>
              <c:f>'GRAFICA PRESUPUESTO FUNCIONAMIE'!$A$8</c:f>
              <c:strCache>
                <c:ptCount val="1"/>
                <c:pt idx="0">
                  <c:v>META OBLIGACIONES FUNCIONAMIENTO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11"/>
            <c:invertIfNegative val="0"/>
            <c:bubble3D val="0"/>
            <c:spPr>
              <a:solidFill>
                <a:srgbClr val="C55A11"/>
              </a:solidFill>
            </c:spPr>
            <c:extLst>
              <c:ext xmlns:c16="http://schemas.microsoft.com/office/drawing/2014/chart" uri="{C3380CC4-5D6E-409C-BE32-E72D297353CC}">
                <c16:uniqueId val="{0000000C-DD29-43B7-A1C5-6EED5FA4B71D}"/>
              </c:ext>
            </c:extLst>
          </c:dPt>
          <c:dLbls>
            <c:dLbl>
              <c:idx val="0"/>
              <c:layout>
                <c:manualLayout>
                  <c:x val="8.8008790715326905E-3"/>
                  <c:y val="-1.23456790123456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DD29-43B7-A1C5-6EED5FA4B71D}"/>
                </c:ext>
              </c:extLst>
            </c:dLbl>
            <c:dLbl>
              <c:idx val="1"/>
              <c:layout>
                <c:manualLayout>
                  <c:x val="3.6122631111162873E-3"/>
                  <c:y val="-2.06915724319507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DD29-43B7-A1C5-6EED5FA4B71D}"/>
                </c:ext>
              </c:extLst>
            </c:dLbl>
            <c:dLbl>
              <c:idx val="2"/>
              <c:layout>
                <c:manualLayout>
                  <c:x val="6.8523088077932434E-3"/>
                  <c:y val="7.615003758068032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DD29-43B7-A1C5-6EED5FA4B71D}"/>
                </c:ext>
              </c:extLst>
            </c:dLbl>
            <c:dLbl>
              <c:idx val="3"/>
              <c:layout>
                <c:manualLayout>
                  <c:x val="4.531660224887251E-3"/>
                  <c:y val="-8.268779486676390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DD29-43B7-A1C5-6EED5FA4B71D}"/>
                </c:ext>
              </c:extLst>
            </c:dLbl>
            <c:dLbl>
              <c:idx val="4"/>
              <c:layout>
                <c:manualLayout>
                  <c:x val="5.385549266455774E-3"/>
                  <c:y val="-8.30737279335417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DD29-43B7-A1C5-6EED5FA4B71D}"/>
                </c:ext>
              </c:extLst>
            </c:dLbl>
            <c:dLbl>
              <c:idx val="5"/>
              <c:layout>
                <c:manualLayout>
                  <c:x val="7.3340658929438897E-3"/>
                  <c:y val="7.6859551434575306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DD29-43B7-A1C5-6EED5FA4B71D}"/>
                </c:ext>
              </c:extLst>
            </c:dLbl>
            <c:dLbl>
              <c:idx val="6"/>
              <c:layout>
                <c:manualLayout>
                  <c:x val="3.3713359334342115E-3"/>
                  <c:y val="-1.66147455867082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DD29-43B7-A1C5-6EED5FA4B71D}"/>
                </c:ext>
              </c:extLst>
            </c:dLbl>
            <c:dLbl>
              <c:idx val="7"/>
              <c:layout>
                <c:manualLayout>
                  <c:x val="8.012633099246198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DD29-43B7-A1C5-6EED5FA4B71D}"/>
                </c:ext>
              </c:extLst>
            </c:dLbl>
            <c:dLbl>
              <c:idx val="8"/>
              <c:layout>
                <c:manualLayout>
                  <c:x val="1.002684643226776E-2"/>
                  <c:y val="-1.24224658833533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DD29-43B7-A1C5-6EED5FA4B71D}"/>
                </c:ext>
              </c:extLst>
            </c:dLbl>
            <c:dLbl>
              <c:idx val="9"/>
              <c:layout>
                <c:manualLayout>
                  <c:x val="3.9186983610008247E-3"/>
                  <c:y val="-8.42282565146646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DD29-43B7-A1C5-6EED5FA4B71D}"/>
                </c:ext>
              </c:extLst>
            </c:dLbl>
            <c:dLbl>
              <c:idx val="10"/>
              <c:layout>
                <c:manualLayout>
                  <c:x val="4.8381868388892458E-3"/>
                  <c:y val="-3.8593306677786771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DD29-43B7-A1C5-6EED5FA4B71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D29-43B7-A1C5-6EED5FA4B7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s-ES" sz="12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'GRAFICA PRESUPUESTO FUNCIONAMIE'!$B$6:$M$6</c:f>
              <c:strCache>
                <c:ptCount val="12"/>
                <c:pt idx="0">
                  <c:v>ene</c:v>
                </c:pt>
                <c:pt idx="1">
                  <c:v>feb.</c:v>
                </c:pt>
                <c:pt idx="2">
                  <c:v>mar.</c:v>
                </c:pt>
                <c:pt idx="3">
                  <c:v>abr.</c:v>
                </c:pt>
                <c:pt idx="4">
                  <c:v>may.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'GRAFICA PRESUPUESTO FUNCIONAMIE'!$B$8:$M$8</c:f>
              <c:numCache>
                <c:formatCode>0%</c:formatCode>
                <c:ptCount val="12"/>
                <c:pt idx="0">
                  <c:v>2.0824121139336561E-2</c:v>
                </c:pt>
                <c:pt idx="1">
                  <c:v>6.084956085242544E-2</c:v>
                </c:pt>
                <c:pt idx="2">
                  <c:v>0.11502937651532133</c:v>
                </c:pt>
                <c:pt idx="3">
                  <c:v>0.17721734607214318</c:v>
                </c:pt>
                <c:pt idx="4">
                  <c:v>0.2401905446005721</c:v>
                </c:pt>
                <c:pt idx="5">
                  <c:v>0.31885012410468799</c:v>
                </c:pt>
                <c:pt idx="6">
                  <c:v>0.41707398983719357</c:v>
                </c:pt>
                <c:pt idx="7">
                  <c:v>0.50610808541528285</c:v>
                </c:pt>
                <c:pt idx="8">
                  <c:v>0.59468789264687438</c:v>
                </c:pt>
                <c:pt idx="9">
                  <c:v>0.68287437788283778</c:v>
                </c:pt>
                <c:pt idx="10">
                  <c:v>0.76540600596771835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D29-43B7-A1C5-6EED5FA4B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546339792"/>
        <c:axId val="-546348496"/>
      </c:barChart>
      <c:catAx>
        <c:axId val="-546339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s-ES"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-546348496"/>
        <c:crosses val="autoZero"/>
        <c:auto val="1"/>
        <c:lblAlgn val="ctr"/>
        <c:lblOffset val="100"/>
        <c:noMultiLvlLbl val="0"/>
      </c:catAx>
      <c:valAx>
        <c:axId val="-546348496"/>
        <c:scaling>
          <c:orientation val="minMax"/>
          <c:max val="1"/>
        </c:scaling>
        <c:delete val="0"/>
        <c:axPos val="l"/>
        <c:majorGridlines>
          <c:spPr>
            <a:ln w="0" cap="flat" cmpd="sng" algn="ctr">
              <a:solidFill>
                <a:schemeClr val="bg1"/>
              </a:solidFill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s-ES" sz="11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-546339792"/>
        <c:crosses val="autoZero"/>
        <c:crossBetween val="between"/>
        <c:majorUnit val="0.2"/>
      </c:valAx>
      <c:spPr>
        <a:noFill/>
      </c:spPr>
    </c:plotArea>
    <c:legend>
      <c:legendPos val="b"/>
      <c:layout>
        <c:manualLayout>
          <c:xMode val="edge"/>
          <c:yMode val="edge"/>
          <c:x val="0"/>
          <c:y val="0.83873641685525702"/>
          <c:w val="1"/>
          <c:h val="0.160489938757654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es-ES" sz="12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lang="es-ES"/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'GRAFICA PRESUPUESTO FUNCIONAMIE'!$A$7</c:f>
              <c:strCache>
                <c:ptCount val="1"/>
                <c:pt idx="0">
                  <c:v>META COMPROMISOS INVERSION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3206485829059928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05C-4AD3-AD84-E93B84DF6DCC}"/>
                </c:ext>
              </c:extLst>
            </c:dLbl>
            <c:dLbl>
              <c:idx val="1"/>
              <c:layout>
                <c:manualLayout>
                  <c:x val="3.4809728743589894E-3"/>
                  <c:y val="-4.15368639667705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05C-4AD3-AD84-E93B84DF6DCC}"/>
                </c:ext>
              </c:extLst>
            </c:dLbl>
            <c:dLbl>
              <c:idx val="2"/>
              <c:layout>
                <c:manualLayout>
                  <c:x val="-3.4809728743590319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05C-4AD3-AD84-E93B84DF6DCC}"/>
                </c:ext>
              </c:extLst>
            </c:dLbl>
            <c:dLbl>
              <c:idx val="3"/>
              <c:layout>
                <c:manualLayout>
                  <c:x val="1.1603242914529539E-3"/>
                  <c:y val="-8.30737279335417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05C-4AD3-AD84-E93B84DF6DCC}"/>
                </c:ext>
              </c:extLst>
            </c:dLbl>
            <c:dLbl>
              <c:idx val="4"/>
              <c:layout>
                <c:manualLayout>
                  <c:x val="-3.4809728743590319E-3"/>
                  <c:y val="-1.24610591900310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05C-4AD3-AD84-E93B84DF6DCC}"/>
                </c:ext>
              </c:extLst>
            </c:dLbl>
            <c:dLbl>
              <c:idx val="5"/>
              <c:layout>
                <c:manualLayout>
                  <c:x val="-3.4809728743589894E-3"/>
                  <c:y val="-3.807501879034016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05C-4AD3-AD84-E93B84DF6DCC}"/>
                </c:ext>
              </c:extLst>
            </c:dLbl>
            <c:dLbl>
              <c:idx val="6"/>
              <c:layout>
                <c:manualLayout>
                  <c:x val="-2.3206485829060778E-3"/>
                  <c:y val="-1.2461059190031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05C-4AD3-AD84-E93B84DF6DCC}"/>
                </c:ext>
              </c:extLst>
            </c:dLbl>
            <c:dLbl>
              <c:idx val="7"/>
              <c:layout>
                <c:manualLayout>
                  <c:x val="-2.3206485829060778E-3"/>
                  <c:y val="-2.07684319833852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05C-4AD3-AD84-E93B84DF6DCC}"/>
                </c:ext>
              </c:extLst>
            </c:dLbl>
            <c:dLbl>
              <c:idx val="8"/>
              <c:layout>
                <c:manualLayout>
                  <c:x val="-1.1603242914530816E-3"/>
                  <c:y val="-1.66147455867082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905C-4AD3-AD84-E93B84DF6DCC}"/>
                </c:ext>
              </c:extLst>
            </c:dLbl>
            <c:dLbl>
              <c:idx val="11"/>
              <c:layout>
                <c:manualLayout>
                  <c:x val="1.1734533151287283E-2"/>
                  <c:y val="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905C-4AD3-AD84-E93B84DF6D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s-ES" sz="12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'GRAFICA PRESUPUESTO FUNCIONAMIE'!$B$6:$M$6</c:f>
              <c:strCache>
                <c:ptCount val="12"/>
                <c:pt idx="0">
                  <c:v>ene</c:v>
                </c:pt>
                <c:pt idx="1">
                  <c:v>feb.</c:v>
                </c:pt>
                <c:pt idx="2">
                  <c:v>mar.</c:v>
                </c:pt>
                <c:pt idx="3">
                  <c:v>abr.</c:v>
                </c:pt>
                <c:pt idx="4">
                  <c:v>may.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'GRAFICA PRESUPUESTO FUNCIONAMIE'!$B$7:$M$7</c:f>
              <c:numCache>
                <c:formatCode>0%</c:formatCode>
                <c:ptCount val="12"/>
                <c:pt idx="0">
                  <c:v>0.25430000000000003</c:v>
                </c:pt>
                <c:pt idx="1">
                  <c:v>0.3029</c:v>
                </c:pt>
                <c:pt idx="2">
                  <c:v>0.35449999999999998</c:v>
                </c:pt>
                <c:pt idx="3">
                  <c:v>0.4289</c:v>
                </c:pt>
                <c:pt idx="4">
                  <c:v>0.55549999999999999</c:v>
                </c:pt>
                <c:pt idx="5">
                  <c:v>0.7268</c:v>
                </c:pt>
                <c:pt idx="6">
                  <c:v>0.91900000000000004</c:v>
                </c:pt>
                <c:pt idx="7">
                  <c:v>0.92279999999999995</c:v>
                </c:pt>
                <c:pt idx="8">
                  <c:v>0.93410000000000004</c:v>
                </c:pt>
                <c:pt idx="9">
                  <c:v>0.94099999999999995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05C-4AD3-AD84-E93B84DF6DCC}"/>
            </c:ext>
          </c:extLst>
        </c:ser>
        <c:ser>
          <c:idx val="1"/>
          <c:order val="1"/>
          <c:tx>
            <c:strRef>
              <c:f>'GRAFICA PRESUPUESTO FUNCIONAMIE'!$A$8</c:f>
              <c:strCache>
                <c:ptCount val="1"/>
                <c:pt idx="0">
                  <c:v>META OBLIGACIONES INVERSION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11"/>
            <c:invertIfNegative val="0"/>
            <c:bubble3D val="0"/>
            <c:spPr>
              <a:solidFill>
                <a:srgbClr val="C55A11"/>
              </a:solidFill>
            </c:spPr>
            <c:extLst>
              <c:ext xmlns:c16="http://schemas.microsoft.com/office/drawing/2014/chart" uri="{C3380CC4-5D6E-409C-BE32-E72D297353CC}">
                <c16:uniqueId val="{0000000C-905C-4AD3-AD84-E93B84DF6DCC}"/>
              </c:ext>
            </c:extLst>
          </c:dPt>
          <c:dLbls>
            <c:dLbl>
              <c:idx val="0"/>
              <c:layout>
                <c:manualLayout>
                  <c:x val="8.8008790715326905E-3"/>
                  <c:y val="-1.23456790123456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905C-4AD3-AD84-E93B84DF6DCC}"/>
                </c:ext>
              </c:extLst>
            </c:dLbl>
            <c:dLbl>
              <c:idx val="1"/>
              <c:layout>
                <c:manualLayout>
                  <c:x val="3.6122631111162873E-3"/>
                  <c:y val="-2.06915724319507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905C-4AD3-AD84-E93B84DF6DCC}"/>
                </c:ext>
              </c:extLst>
            </c:dLbl>
            <c:dLbl>
              <c:idx val="2"/>
              <c:layout>
                <c:manualLayout>
                  <c:x val="6.8523088077932434E-3"/>
                  <c:y val="7.615003758068032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905C-4AD3-AD84-E93B84DF6DCC}"/>
                </c:ext>
              </c:extLst>
            </c:dLbl>
            <c:dLbl>
              <c:idx val="3"/>
              <c:layout>
                <c:manualLayout>
                  <c:x val="4.531660224887251E-3"/>
                  <c:y val="-8.268779486676390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905C-4AD3-AD84-E93B84DF6DCC}"/>
                </c:ext>
              </c:extLst>
            </c:dLbl>
            <c:dLbl>
              <c:idx val="4"/>
              <c:layout>
                <c:manualLayout>
                  <c:x val="5.385549266455774E-3"/>
                  <c:y val="-8.30737279335417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905C-4AD3-AD84-E93B84DF6DCC}"/>
                </c:ext>
              </c:extLst>
            </c:dLbl>
            <c:dLbl>
              <c:idx val="5"/>
              <c:layout>
                <c:manualLayout>
                  <c:x val="7.3340658929438897E-3"/>
                  <c:y val="7.6859551434575306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905C-4AD3-AD84-E93B84DF6DCC}"/>
                </c:ext>
              </c:extLst>
            </c:dLbl>
            <c:dLbl>
              <c:idx val="6"/>
              <c:layout>
                <c:manualLayout>
                  <c:x val="3.3713359334342115E-3"/>
                  <c:y val="-1.66147455867082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905C-4AD3-AD84-E93B84DF6DCC}"/>
                </c:ext>
              </c:extLst>
            </c:dLbl>
            <c:dLbl>
              <c:idx val="7"/>
              <c:layout>
                <c:manualLayout>
                  <c:x val="8.012633099246198E-3"/>
                  <c:y val="-8.3073727933541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905C-4AD3-AD84-E93B84DF6DCC}"/>
                </c:ext>
              </c:extLst>
            </c:dLbl>
            <c:dLbl>
              <c:idx val="8"/>
              <c:layout>
                <c:manualLayout>
                  <c:x val="1.002684643226776E-2"/>
                  <c:y val="-1.24224658833533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905C-4AD3-AD84-E93B84DF6DCC}"/>
                </c:ext>
              </c:extLst>
            </c:dLbl>
            <c:dLbl>
              <c:idx val="9"/>
              <c:layout>
                <c:manualLayout>
                  <c:x val="3.9186983610008247E-3"/>
                  <c:y val="-8.42282565146646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905C-4AD3-AD84-E93B84DF6DCC}"/>
                </c:ext>
              </c:extLst>
            </c:dLbl>
            <c:dLbl>
              <c:idx val="10"/>
              <c:layout>
                <c:manualLayout>
                  <c:x val="4.8381868388892458E-3"/>
                  <c:y val="-3.8593306677786771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905C-4AD3-AD84-E93B84DF6DCC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05C-4AD3-AD84-E93B84DF6D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s-ES" sz="12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'GRAFICA PRESUPUESTO FUNCIONAMIE'!$B$6:$M$6</c:f>
              <c:strCache>
                <c:ptCount val="12"/>
                <c:pt idx="0">
                  <c:v>ene</c:v>
                </c:pt>
                <c:pt idx="1">
                  <c:v>feb.</c:v>
                </c:pt>
                <c:pt idx="2">
                  <c:v>mar.</c:v>
                </c:pt>
                <c:pt idx="3">
                  <c:v>abr.</c:v>
                </c:pt>
                <c:pt idx="4">
                  <c:v>may.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'GRAFICA PRESUPUESTO FUNCIONAMIE'!$B$8:$M$8</c:f>
              <c:numCache>
                <c:formatCode>0%</c:formatCode>
                <c:ptCount val="12"/>
                <c:pt idx="0">
                  <c:v>0</c:v>
                </c:pt>
                <c:pt idx="1">
                  <c:v>1.95E-2</c:v>
                </c:pt>
                <c:pt idx="2">
                  <c:v>4.87E-2</c:v>
                </c:pt>
                <c:pt idx="3">
                  <c:v>6.7000000000000004E-2</c:v>
                </c:pt>
                <c:pt idx="4">
                  <c:v>0.10780000000000001</c:v>
                </c:pt>
                <c:pt idx="5">
                  <c:v>0.16919999999999999</c:v>
                </c:pt>
                <c:pt idx="6">
                  <c:v>0.21490000000000001</c:v>
                </c:pt>
                <c:pt idx="7">
                  <c:v>0.42549999999999999</c:v>
                </c:pt>
                <c:pt idx="8">
                  <c:v>0.57489999999999997</c:v>
                </c:pt>
                <c:pt idx="9">
                  <c:v>0.76060000000000005</c:v>
                </c:pt>
                <c:pt idx="10">
                  <c:v>0.91990000000000005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905C-4AD3-AD84-E93B84DF6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546339792"/>
        <c:axId val="-546348496"/>
      </c:barChart>
      <c:catAx>
        <c:axId val="-546339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s-ES"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-546348496"/>
        <c:crosses val="autoZero"/>
        <c:auto val="1"/>
        <c:lblAlgn val="ctr"/>
        <c:lblOffset val="100"/>
        <c:noMultiLvlLbl val="0"/>
      </c:catAx>
      <c:valAx>
        <c:axId val="-546348496"/>
        <c:scaling>
          <c:orientation val="minMax"/>
          <c:max val="1"/>
        </c:scaling>
        <c:delete val="0"/>
        <c:axPos val="l"/>
        <c:majorGridlines>
          <c:spPr>
            <a:ln w="0" cap="flat" cmpd="sng" algn="ctr">
              <a:noFill/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s-ES" sz="11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-546339792"/>
        <c:crosses val="autoZero"/>
        <c:crossBetween val="between"/>
        <c:majorUnit val="0.2"/>
      </c:valAx>
      <c:spPr>
        <a:noFill/>
      </c:spPr>
    </c:plotArea>
    <c:legend>
      <c:legendPos val="b"/>
      <c:layout>
        <c:manualLayout>
          <c:xMode val="edge"/>
          <c:yMode val="edge"/>
          <c:x val="0"/>
          <c:y val="0.83873641685525702"/>
          <c:w val="1"/>
          <c:h val="0.1604899387576549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es-ES" sz="12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lang="es-ES"/>
      </a:pPr>
      <a:endParaRPr lang="es-CO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9" y="2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9C409-8713-40B3-8A86-33E6D603FF96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90659-7656-4397-8D02-742B8351EE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192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2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4986B-7573-4B36-8A2C-AEAB9E62437B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7669D-CD38-4AAD-A1AD-4F548543FA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342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tin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22/04/2024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" y="-150"/>
            <a:ext cx="12188285" cy="6858298"/>
          </a:xfrm>
          <a:prstGeom prst="rect">
            <a:avLst/>
          </a:prstGeom>
          <a:solidFill>
            <a:srgbClr val="000000"/>
          </a:solidFill>
        </p:spPr>
      </p:pic>
    </p:spTree>
    <p:extLst>
      <p:ext uri="{BB962C8B-B14F-4D97-AF65-F5344CB8AC3E}">
        <p14:creationId xmlns:p14="http://schemas.microsoft.com/office/powerpoint/2010/main" val="1001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22/04/2024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333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71F89880-072C-AF37-4CA1-3993C17ECF1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" y="0"/>
            <a:ext cx="12191733" cy="685814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" y="-150"/>
            <a:ext cx="12188285" cy="685829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 userDrawn="1"/>
        </p:nvSpPr>
        <p:spPr>
          <a:xfrm>
            <a:off x="4908016" y="6639446"/>
            <a:ext cx="23759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www.hospitalmilitar.gov.co</a:t>
            </a:r>
            <a:endParaRPr lang="es-CO" sz="11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35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ookman Old Style" panose="02050604050505020204" pitchFamily="18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Bookman Old Style" panose="02050604050505020204" pitchFamily="18" charset="0"/>
        <a:buChar char="●"/>
        <a:defRPr sz="1350" kern="1200">
          <a:solidFill>
            <a:schemeClr val="tx1"/>
          </a:solidFill>
          <a:latin typeface="Bookman Old Style" panose="02050604050505020204" pitchFamily="18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200" kern="1200">
          <a:solidFill>
            <a:schemeClr val="tx1"/>
          </a:solidFill>
          <a:latin typeface="Bookman Old Style" panose="02050604050505020204" pitchFamily="18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Bookman Old Style" panose="02050604050505020204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988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20" y="1282831"/>
            <a:ext cx="11422501" cy="5040214"/>
          </a:xfrm>
          <a:prstGeom prst="rect">
            <a:avLst/>
          </a:prstGeom>
        </p:spPr>
      </p:pic>
      <p:sp>
        <p:nvSpPr>
          <p:cNvPr id="7" name="22 Flecha izquierda">
            <a:hlinkClick r:id="rId3" action="ppaction://hlinksldjump"/>
          </p:cNvPr>
          <p:cNvSpPr/>
          <p:nvPr/>
        </p:nvSpPr>
        <p:spPr>
          <a:xfrm>
            <a:off x="11435660" y="6381328"/>
            <a:ext cx="576064" cy="360040"/>
          </a:xfrm>
          <a:prstGeom prst="leftArrow">
            <a:avLst/>
          </a:prstGeom>
          <a:solidFill>
            <a:srgbClr val="0066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8 Elipse">
            <a:hlinkClick r:id="rId3" action="ppaction://hlinksldjump"/>
          </p:cNvPr>
          <p:cNvSpPr/>
          <p:nvPr/>
        </p:nvSpPr>
        <p:spPr>
          <a:xfrm>
            <a:off x="10963216" y="6019875"/>
            <a:ext cx="1008108" cy="30481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17 CuadroTexto"/>
          <p:cNvSpPr txBox="1"/>
          <p:nvPr/>
        </p:nvSpPr>
        <p:spPr>
          <a:xfrm>
            <a:off x="10452482" y="79906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10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699" y="1141677"/>
            <a:ext cx="10853923" cy="5306424"/>
          </a:xfrm>
          <a:prstGeom prst="rect">
            <a:avLst/>
          </a:prstGeom>
        </p:spPr>
      </p:pic>
      <p:sp>
        <p:nvSpPr>
          <p:cNvPr id="6" name="17 CuadroTexto"/>
          <p:cNvSpPr txBox="1"/>
          <p:nvPr/>
        </p:nvSpPr>
        <p:spPr>
          <a:xfrm>
            <a:off x="10416480" y="76005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5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59" y="1077175"/>
            <a:ext cx="11148881" cy="5184431"/>
          </a:xfrm>
          <a:prstGeom prst="rect">
            <a:avLst/>
          </a:prstGeom>
        </p:spPr>
      </p:pic>
      <p:sp>
        <p:nvSpPr>
          <p:cNvPr id="10" name="9 Flecha izquierda">
            <a:hlinkClick r:id="rId3" action="ppaction://hlinksldjump"/>
          </p:cNvPr>
          <p:cNvSpPr/>
          <p:nvPr/>
        </p:nvSpPr>
        <p:spPr>
          <a:xfrm>
            <a:off x="10915704" y="6371111"/>
            <a:ext cx="576064" cy="360040"/>
          </a:xfrm>
          <a:prstGeom prst="leftArrow">
            <a:avLst/>
          </a:prstGeom>
          <a:solidFill>
            <a:srgbClr val="0066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>
            <a:hlinkClick r:id="rId3" action="ppaction://hlinksldjump"/>
          </p:cNvPr>
          <p:cNvSpPr/>
          <p:nvPr/>
        </p:nvSpPr>
        <p:spPr>
          <a:xfrm>
            <a:off x="10879099" y="6021288"/>
            <a:ext cx="998446" cy="24034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7 CuadroTexto"/>
          <p:cNvSpPr txBox="1"/>
          <p:nvPr/>
        </p:nvSpPr>
        <p:spPr>
          <a:xfrm>
            <a:off x="9480376" y="42481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7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023942" y="4365104"/>
            <a:ext cx="2488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>
              <a:spcBef>
                <a:spcPct val="20000"/>
              </a:spcBef>
            </a:pPr>
            <a:r>
              <a:rPr lang="es-ES" sz="4800" dirty="0">
                <a:latin typeface="Bookman Old Style" panose="02050604050505020204" pitchFamily="18" charset="0"/>
                <a:cs typeface="Arial" panose="020B0604020202020204" pitchFamily="34" charset="0"/>
              </a:rPr>
              <a:t>Gracias</a:t>
            </a:r>
            <a:endParaRPr lang="es-CO" sz="4800" dirty="0"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53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55903"/>
            <a:ext cx="8560904" cy="746194"/>
          </a:xfrm>
        </p:spPr>
        <p:txBody>
          <a:bodyPr>
            <a:normAutofit fontScale="90000"/>
          </a:bodyPr>
          <a:lstStyle/>
          <a:p>
            <a:r>
              <a:rPr lang="es-CO" sz="4800" dirty="0"/>
              <a:t>Ejecución Presupuestal </a:t>
            </a:r>
            <a:br>
              <a:rPr lang="es-CO" sz="4800" dirty="0"/>
            </a:br>
            <a:r>
              <a:rPr lang="es-CO" sz="4800" dirty="0" smtClean="0"/>
              <a:t>(22-04-2024)</a:t>
            </a:r>
            <a:endParaRPr lang="es-CO" sz="4800" dirty="0"/>
          </a:p>
        </p:txBody>
      </p:sp>
    </p:spTree>
    <p:extLst>
      <p:ext uri="{BB962C8B-B14F-4D97-AF65-F5344CB8AC3E}">
        <p14:creationId xmlns:p14="http://schemas.microsoft.com/office/powerpoint/2010/main" val="48752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320" y="1126995"/>
            <a:ext cx="10124372" cy="344268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4900393"/>
            <a:ext cx="8208902" cy="1363291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335360" y="55172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10" name="9 Elipse"/>
          <p:cNvSpPr/>
          <p:nvPr/>
        </p:nvSpPr>
        <p:spPr>
          <a:xfrm>
            <a:off x="8976320" y="4256710"/>
            <a:ext cx="1080120" cy="32441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Elipse">
            <a:hlinkClick r:id="rId4" action="ppaction://hlinksldjump"/>
          </p:cNvPr>
          <p:cNvSpPr/>
          <p:nvPr/>
        </p:nvSpPr>
        <p:spPr>
          <a:xfrm>
            <a:off x="9414068" y="5423024"/>
            <a:ext cx="930404" cy="34940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7560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 Gráfico"/>
          <p:cNvGraphicFramePr/>
          <p:nvPr>
            <p:extLst>
              <p:ext uri="{D42A27DB-BD31-4B8C-83A1-F6EECF244321}">
                <p14:modId xmlns:p14="http://schemas.microsoft.com/office/powerpoint/2010/main" val="3833603422"/>
              </p:ext>
            </p:extLst>
          </p:nvPr>
        </p:nvGraphicFramePr>
        <p:xfrm>
          <a:off x="407368" y="3645024"/>
          <a:ext cx="11449272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454" y="684147"/>
            <a:ext cx="7410938" cy="2267219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10344472" y="914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 Narrow" panose="020B0606020202030204" pitchFamily="34" charset="0"/>
              </a:rPr>
              <a:t>Millones de $</a:t>
            </a:r>
          </a:p>
        </p:txBody>
      </p:sp>
      <p:sp>
        <p:nvSpPr>
          <p:cNvPr id="20" name="19 Elipse"/>
          <p:cNvSpPr/>
          <p:nvPr/>
        </p:nvSpPr>
        <p:spPr>
          <a:xfrm>
            <a:off x="7872556" y="2348880"/>
            <a:ext cx="932707" cy="20109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2" name="13 Grupo"/>
          <p:cNvGrpSpPr/>
          <p:nvPr/>
        </p:nvGrpSpPr>
        <p:grpSpPr>
          <a:xfrm>
            <a:off x="3719736" y="3717032"/>
            <a:ext cx="1056568" cy="260350"/>
            <a:chOff x="1376352" y="3873564"/>
            <a:chExt cx="963400" cy="348186"/>
          </a:xfrm>
        </p:grpSpPr>
        <p:sp>
          <p:nvSpPr>
            <p:cNvPr id="24" name="9 CuadroTexto"/>
            <p:cNvSpPr txBox="1"/>
            <p:nvPr/>
          </p:nvSpPr>
          <p:spPr>
            <a:xfrm>
              <a:off x="1403648" y="3873564"/>
              <a:ext cx="936104" cy="34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b="1" dirty="0" smtClean="0"/>
                <a:t>63,52</a:t>
              </a:r>
              <a:r>
                <a:rPr lang="es-CO" sz="1100" b="1" dirty="0" smtClean="0"/>
                <a:t>%</a:t>
              </a:r>
              <a:endParaRPr lang="es-CO" sz="1100" b="1" dirty="0"/>
            </a:p>
          </p:txBody>
        </p:sp>
        <p:sp>
          <p:nvSpPr>
            <p:cNvPr id="25" name="12 Elipse"/>
            <p:cNvSpPr/>
            <p:nvPr/>
          </p:nvSpPr>
          <p:spPr>
            <a:xfrm>
              <a:off x="1376352" y="3888345"/>
              <a:ext cx="648072" cy="288032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b="1"/>
            </a:p>
          </p:txBody>
        </p:sp>
      </p:grpSp>
      <p:grpSp>
        <p:nvGrpSpPr>
          <p:cNvPr id="26" name="20 Grupo"/>
          <p:cNvGrpSpPr/>
          <p:nvPr/>
        </p:nvGrpSpPr>
        <p:grpSpPr>
          <a:xfrm>
            <a:off x="3957050" y="4031486"/>
            <a:ext cx="1130838" cy="260350"/>
            <a:chOff x="5076056" y="6569642"/>
            <a:chExt cx="1070240" cy="260350"/>
          </a:xfrm>
        </p:grpSpPr>
        <p:sp>
          <p:nvSpPr>
            <p:cNvPr id="27" name="15 CuadroTexto"/>
            <p:cNvSpPr txBox="1"/>
            <p:nvPr/>
          </p:nvSpPr>
          <p:spPr>
            <a:xfrm>
              <a:off x="5120768" y="6569642"/>
              <a:ext cx="1025528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altLang="es-CO" sz="1100" b="1" dirty="0" smtClean="0"/>
                <a:t>16,53</a:t>
              </a:r>
              <a:r>
                <a:rPr lang="es-CO" sz="1100" b="1" dirty="0" smtClean="0"/>
                <a:t>%</a:t>
              </a:r>
              <a:endParaRPr lang="es-CO" sz="1100" b="1" dirty="0"/>
            </a:p>
          </p:txBody>
        </p:sp>
        <p:sp>
          <p:nvSpPr>
            <p:cNvPr id="28" name="16 Elipse"/>
            <p:cNvSpPr/>
            <p:nvPr/>
          </p:nvSpPr>
          <p:spPr>
            <a:xfrm>
              <a:off x="5076056" y="6598294"/>
              <a:ext cx="648072" cy="198147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14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252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 Gráfico"/>
          <p:cNvGraphicFramePr/>
          <p:nvPr>
            <p:extLst>
              <p:ext uri="{D42A27DB-BD31-4B8C-83A1-F6EECF244321}">
                <p14:modId xmlns:p14="http://schemas.microsoft.com/office/powerpoint/2010/main" val="2120895709"/>
              </p:ext>
            </p:extLst>
          </p:nvPr>
        </p:nvGraphicFramePr>
        <p:xfrm>
          <a:off x="407368" y="3645024"/>
          <a:ext cx="11449272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454" y="684147"/>
            <a:ext cx="7410938" cy="2267219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10344472" y="914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 Narrow" panose="020B0606020202030204" pitchFamily="34" charset="0"/>
              </a:rPr>
              <a:t>Millones de $</a:t>
            </a:r>
          </a:p>
        </p:txBody>
      </p:sp>
      <p:sp>
        <p:nvSpPr>
          <p:cNvPr id="20" name="19 Elipse"/>
          <p:cNvSpPr/>
          <p:nvPr/>
        </p:nvSpPr>
        <p:spPr>
          <a:xfrm>
            <a:off x="7872556" y="2510826"/>
            <a:ext cx="932707" cy="20109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2" name="13 Grupo"/>
          <p:cNvGrpSpPr/>
          <p:nvPr/>
        </p:nvGrpSpPr>
        <p:grpSpPr>
          <a:xfrm>
            <a:off x="3719736" y="4221088"/>
            <a:ext cx="1056568" cy="260350"/>
            <a:chOff x="1376352" y="3873564"/>
            <a:chExt cx="963400" cy="348186"/>
          </a:xfrm>
        </p:grpSpPr>
        <p:sp>
          <p:nvSpPr>
            <p:cNvPr id="24" name="9 CuadroTexto"/>
            <p:cNvSpPr txBox="1"/>
            <p:nvPr/>
          </p:nvSpPr>
          <p:spPr>
            <a:xfrm>
              <a:off x="1403648" y="3873564"/>
              <a:ext cx="936104" cy="348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b="1" dirty="0" smtClean="0"/>
                <a:t>42,60</a:t>
              </a:r>
              <a:r>
                <a:rPr lang="es-CO" sz="1100" b="1" dirty="0" smtClean="0"/>
                <a:t>%</a:t>
              </a:r>
              <a:endParaRPr lang="es-CO" sz="1100" b="1" dirty="0"/>
            </a:p>
          </p:txBody>
        </p:sp>
        <p:sp>
          <p:nvSpPr>
            <p:cNvPr id="25" name="12 Elipse"/>
            <p:cNvSpPr/>
            <p:nvPr/>
          </p:nvSpPr>
          <p:spPr>
            <a:xfrm>
              <a:off x="1376352" y="3888345"/>
              <a:ext cx="648072" cy="288032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b="1"/>
            </a:p>
          </p:txBody>
        </p:sp>
      </p:grpSp>
      <p:grpSp>
        <p:nvGrpSpPr>
          <p:cNvPr id="26" name="20 Grupo"/>
          <p:cNvGrpSpPr/>
          <p:nvPr/>
        </p:nvGrpSpPr>
        <p:grpSpPr>
          <a:xfrm>
            <a:off x="3957050" y="4535542"/>
            <a:ext cx="1130838" cy="260350"/>
            <a:chOff x="5076056" y="6569642"/>
            <a:chExt cx="1070240" cy="260350"/>
          </a:xfrm>
        </p:grpSpPr>
        <p:sp>
          <p:nvSpPr>
            <p:cNvPr id="27" name="15 CuadroTexto"/>
            <p:cNvSpPr txBox="1"/>
            <p:nvPr/>
          </p:nvSpPr>
          <p:spPr>
            <a:xfrm>
              <a:off x="5120768" y="6569642"/>
              <a:ext cx="1025528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altLang="es-CO" sz="1100" b="1" dirty="0" smtClean="0"/>
                <a:t>5,90</a:t>
              </a:r>
              <a:r>
                <a:rPr lang="es-CO" sz="1100" b="1" dirty="0" smtClean="0"/>
                <a:t>%</a:t>
              </a:r>
              <a:endParaRPr lang="es-CO" sz="1100" b="1" dirty="0"/>
            </a:p>
          </p:txBody>
        </p:sp>
        <p:sp>
          <p:nvSpPr>
            <p:cNvPr id="28" name="16 Elipse"/>
            <p:cNvSpPr/>
            <p:nvPr/>
          </p:nvSpPr>
          <p:spPr>
            <a:xfrm>
              <a:off x="5076056" y="6598294"/>
              <a:ext cx="648072" cy="198147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14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2546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421" y="1073404"/>
            <a:ext cx="9494109" cy="327377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165" y="4685002"/>
            <a:ext cx="10007412" cy="1696326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9250744" y="50803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20" name="19 Elipse">
            <a:hlinkClick r:id="rId4" action="ppaction://hlinksldjump"/>
          </p:cNvPr>
          <p:cNvSpPr/>
          <p:nvPr/>
        </p:nvSpPr>
        <p:spPr>
          <a:xfrm>
            <a:off x="8875009" y="5211098"/>
            <a:ext cx="821391" cy="27924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20 Elipse">
            <a:hlinkClick r:id="rId5" action="ppaction://hlinksldjump"/>
          </p:cNvPr>
          <p:cNvSpPr/>
          <p:nvPr/>
        </p:nvSpPr>
        <p:spPr>
          <a:xfrm>
            <a:off x="8883800" y="5696246"/>
            <a:ext cx="812600" cy="2981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Rectángulo"/>
          <p:cNvSpPr/>
          <p:nvPr/>
        </p:nvSpPr>
        <p:spPr>
          <a:xfrm>
            <a:off x="9749051" y="4643775"/>
            <a:ext cx="1506011" cy="1766734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Elipse"/>
          <p:cNvSpPr/>
          <p:nvPr/>
        </p:nvSpPr>
        <p:spPr>
          <a:xfrm>
            <a:off x="8717595" y="4063942"/>
            <a:ext cx="1029714" cy="2832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88" y="1445841"/>
            <a:ext cx="9895992" cy="5050100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9768408" y="7481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10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6215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57" y="1137473"/>
            <a:ext cx="10344909" cy="5351287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10416480" y="74063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5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78" y="1184268"/>
            <a:ext cx="10542714" cy="5190161"/>
          </a:xfrm>
          <a:prstGeom prst="rect">
            <a:avLst/>
          </a:prstGeom>
        </p:spPr>
      </p:pic>
      <p:sp>
        <p:nvSpPr>
          <p:cNvPr id="9" name="17 CuadroTexto"/>
          <p:cNvSpPr txBox="1"/>
          <p:nvPr/>
        </p:nvSpPr>
        <p:spPr>
          <a:xfrm>
            <a:off x="9912424" y="79606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Millones de $</a:t>
            </a:r>
          </a:p>
        </p:txBody>
      </p:sp>
      <p:sp>
        <p:nvSpPr>
          <p:cNvPr id="6" name="Marcador de texto 3"/>
          <p:cNvSpPr txBox="1">
            <a:spLocks/>
          </p:cNvSpPr>
          <p:nvPr/>
        </p:nvSpPr>
        <p:spPr>
          <a:xfrm>
            <a:off x="3719737" y="76340"/>
            <a:ext cx="3735111" cy="616357"/>
          </a:xfrm>
          <a:prstGeom prst="rect">
            <a:avLst/>
          </a:prstGeom>
        </p:spPr>
        <p:txBody>
          <a:bodyPr/>
          <a:lstStyle/>
          <a:p>
            <a:pPr algn="r" defTabSz="457200">
              <a:spcBef>
                <a:spcPct val="20000"/>
              </a:spcBef>
              <a:defRPr/>
            </a:pPr>
            <a:r>
              <a:rPr lang="es-ES" b="1" dirty="0">
                <a:latin typeface="Corbel"/>
                <a:cs typeface="Corbel"/>
              </a:rPr>
              <a:t>SITUACION PRESUPUESTAL </a:t>
            </a:r>
            <a:r>
              <a:rPr lang="es-ES" b="1" dirty="0" smtClean="0">
                <a:latin typeface="Corbel"/>
                <a:cs typeface="Corbel"/>
              </a:rPr>
              <a:t>2024|</a:t>
            </a:r>
            <a:endParaRPr lang="es-ES" b="1" dirty="0">
              <a:latin typeface="Corbel"/>
              <a:cs typeface="Corbe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66D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6749</TotalTime>
  <Words>123</Words>
  <Application>Microsoft Office PowerPoint</Application>
  <PresentationFormat>Panorámica</PresentationFormat>
  <Paragraphs>68</Paragraphs>
  <Slides>13</Slides>
  <Notes>0</Notes>
  <HiddenSlides>5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Bookman Old Style</vt:lpstr>
      <vt:lpstr>Calibri</vt:lpstr>
      <vt:lpstr>Corbel</vt:lpstr>
      <vt:lpstr>Courier New</vt:lpstr>
      <vt:lpstr>Verdana</vt:lpstr>
      <vt:lpstr>Diseño personalizado</vt:lpstr>
      <vt:lpstr>Presentación de PowerPoint</vt:lpstr>
      <vt:lpstr>Ejecución Presupuestal  (22-04-2024)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 Lizeth Caceres Nuñez</dc:creator>
  <cp:lastModifiedBy>Jose Cortes</cp:lastModifiedBy>
  <cp:revision>1774</cp:revision>
  <cp:lastPrinted>2024-01-10T12:49:56Z</cp:lastPrinted>
  <dcterms:created xsi:type="dcterms:W3CDTF">2013-03-08T19:47:00Z</dcterms:created>
  <dcterms:modified xsi:type="dcterms:W3CDTF">2024-04-22T20:15:41Z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3082-11.2.0.9232</vt:lpwstr>
  </property>
</Properties>
</file>